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Work Sans" pitchFamily="2" charset="0"/>
      <p:regular r:id="rId18"/>
      <p:bold r:id="rId19"/>
      <p:italic r:id="rId20"/>
      <p:boldItalic r:id="rId21"/>
    </p:embeddedFont>
    <p:embeddedFont>
      <p:font typeface="Work Sans Light" pitchFamily="2" charset="0"/>
      <p:regular r:id="rId22"/>
      <p:bold r:id="rId23"/>
      <p:italic r:id="rId24"/>
      <p:boldItalic r:id="rId25"/>
    </p:embeddedFont>
    <p:embeddedFont>
      <p:font typeface="Work Sans Medium"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1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4"/>
          <p:cNvSpPr>
            <a:spLocks noGrp="1"/>
          </p:cNvSpPr>
          <p:nvPr>
            <p:ph type="pic" idx="2"/>
          </p:nvPr>
        </p:nvSpPr>
        <p:spPr>
          <a:xfrm>
            <a:off x="5183188" y="987425"/>
            <a:ext cx="6172200" cy="4873625"/>
          </a:xfrm>
          <a:prstGeom prst="rect">
            <a:avLst/>
          </a:prstGeom>
          <a:noFill/>
          <a:ln>
            <a:noFill/>
          </a:ln>
        </p:spPr>
      </p:sp>
      <p:sp>
        <p:nvSpPr>
          <p:cNvPr id="80" name="Google Shape;80;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4"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4"/>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7"/>
          <p:cNvSpPr txBox="1"/>
          <p:nvPr/>
        </p:nvSpPr>
        <p:spPr>
          <a:xfrm>
            <a:off x="995422" y="2551837"/>
            <a:ext cx="64536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5400" b="1">
                <a:solidFill>
                  <a:srgbClr val="3F3F3F"/>
                </a:solidFill>
                <a:latin typeface="Work Sans"/>
                <a:ea typeface="Work Sans"/>
                <a:cs typeface="Work Sans"/>
                <a:sym typeface="Work Sans"/>
              </a:rPr>
              <a:t>Quick Check</a:t>
            </a:r>
            <a:endParaRPr sz="5400" b="1">
              <a:solidFill>
                <a:srgbClr val="3F3F3F"/>
              </a:solidFill>
              <a:latin typeface="Work Sans"/>
              <a:ea typeface="Work Sans"/>
              <a:cs typeface="Work Sans"/>
              <a:sym typeface="Work Sans"/>
            </a:endParaRPr>
          </a:p>
        </p:txBody>
      </p:sp>
      <p:sp>
        <p:nvSpPr>
          <p:cNvPr id="102" name="Google Shape;102;p17"/>
          <p:cNvSpPr txBox="1"/>
          <p:nvPr/>
        </p:nvSpPr>
        <p:spPr>
          <a:xfrm>
            <a:off x="7092676" y="2683402"/>
            <a:ext cx="2457900" cy="16812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pic>
        <p:nvPicPr>
          <p:cNvPr id="103" name="Google Shape;103;p17"/>
          <p:cNvPicPr preferRelativeResize="0"/>
          <p:nvPr/>
        </p:nvPicPr>
        <p:blipFill>
          <a:blip r:embed="rId3">
            <a:alphaModFix/>
          </a:blip>
          <a:stretch>
            <a:fillRect/>
          </a:stretch>
        </p:blipFill>
        <p:spPr>
          <a:xfrm>
            <a:off x="6910975" y="2551825"/>
            <a:ext cx="2807550" cy="1931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173" name="Google Shape;173;p26"/>
          <p:cNvSpPr txBox="1"/>
          <p:nvPr/>
        </p:nvSpPr>
        <p:spPr>
          <a:xfrm>
            <a:off x="1366063" y="1881018"/>
            <a:ext cx="3854368" cy="2031325"/>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Plan de Proyecto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Levantamiento de Información</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Diagrama de Procesos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IEEE-830 o Historias de Usuario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Diagrama Casos de Uso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Casos de Uso Extendido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Diagrama de Clases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Prototipo No Funcional</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Patrón de Diseño</a:t>
            </a:r>
            <a:endParaRPr sz="1400">
              <a:solidFill>
                <a:schemeClr val="dk1"/>
              </a:solidFill>
              <a:latin typeface="Work Sans Light"/>
              <a:ea typeface="Work Sans Light"/>
              <a:cs typeface="Work Sans Light"/>
              <a:sym typeface="Work Sans Light"/>
            </a:endParaRPr>
          </a:p>
        </p:txBody>
      </p:sp>
      <p:grpSp>
        <p:nvGrpSpPr>
          <p:cNvPr id="174" name="Google Shape;174;p26"/>
          <p:cNvGrpSpPr/>
          <p:nvPr/>
        </p:nvGrpSpPr>
        <p:grpSpPr>
          <a:xfrm>
            <a:off x="1111717" y="1494678"/>
            <a:ext cx="3239167" cy="347863"/>
            <a:chOff x="668953" y="1494678"/>
            <a:chExt cx="3239167" cy="347863"/>
          </a:xfrm>
        </p:grpSpPr>
        <p:sp>
          <p:nvSpPr>
            <p:cNvPr id="175" name="Google Shape;175;p26"/>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26"/>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Primer Trimestre</a:t>
              </a:r>
              <a:endParaRPr/>
            </a:p>
          </p:txBody>
        </p:sp>
      </p:grpSp>
      <p:sp>
        <p:nvSpPr>
          <p:cNvPr id="177" name="Google Shape;177;p26"/>
          <p:cNvSpPr txBox="1"/>
          <p:nvPr/>
        </p:nvSpPr>
        <p:spPr>
          <a:xfrm>
            <a:off x="1366063" y="4602498"/>
            <a:ext cx="385436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Entidad Relación</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Modelo Relacional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Diccionario de Datos</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Script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Sentencias DDL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Consultas DML</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Automatización de la BBDD</a:t>
            </a:r>
            <a:endParaRPr/>
          </a:p>
          <a:p>
            <a:pPr marL="285750" marR="0" lvl="0" indent="-2857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Local</a:t>
            </a:r>
            <a:endParaRPr sz="1400">
              <a:solidFill>
                <a:schemeClr val="dk1"/>
              </a:solidFill>
              <a:latin typeface="Work Sans Light"/>
              <a:ea typeface="Work Sans Light"/>
              <a:cs typeface="Work Sans Light"/>
              <a:sym typeface="Work Sans Light"/>
            </a:endParaRPr>
          </a:p>
        </p:txBody>
      </p:sp>
      <p:grpSp>
        <p:nvGrpSpPr>
          <p:cNvPr id="178" name="Google Shape;178;p26"/>
          <p:cNvGrpSpPr/>
          <p:nvPr/>
        </p:nvGrpSpPr>
        <p:grpSpPr>
          <a:xfrm>
            <a:off x="1060822" y="4230357"/>
            <a:ext cx="3239167" cy="347863"/>
            <a:chOff x="668953" y="1494678"/>
            <a:chExt cx="3239167" cy="347863"/>
          </a:xfrm>
        </p:grpSpPr>
        <p:sp>
          <p:nvSpPr>
            <p:cNvPr id="179" name="Google Shape;179;p26"/>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0" name="Google Shape;180;p26"/>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Segundo Trimestre</a:t>
              </a:r>
              <a:endParaRPr/>
            </a:p>
          </p:txBody>
        </p:sp>
      </p:grpSp>
      <p:grpSp>
        <p:nvGrpSpPr>
          <p:cNvPr id="181" name="Google Shape;181;p26"/>
          <p:cNvGrpSpPr/>
          <p:nvPr/>
        </p:nvGrpSpPr>
        <p:grpSpPr>
          <a:xfrm>
            <a:off x="4902545" y="2675450"/>
            <a:ext cx="3239167" cy="347863"/>
            <a:chOff x="668953" y="1494678"/>
            <a:chExt cx="3239167" cy="347863"/>
          </a:xfrm>
        </p:grpSpPr>
        <p:sp>
          <p:nvSpPr>
            <p:cNvPr id="182" name="Google Shape;182;p26"/>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3" name="Google Shape;183;p26"/>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Tercer Trimestre</a:t>
              </a:r>
              <a:endParaRPr/>
            </a:p>
          </p:txBody>
        </p:sp>
      </p:grpSp>
      <p:sp>
        <p:nvSpPr>
          <p:cNvPr id="184" name="Google Shape;184;p26"/>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Planeación de Pruebas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Ejecución de Pruebas</a:t>
            </a:r>
            <a:endParaRPr sz="1400">
              <a:solidFill>
                <a:schemeClr val="dk1"/>
              </a:solidFill>
              <a:latin typeface="Work Sans Light"/>
              <a:ea typeface="Work Sans Light"/>
              <a:cs typeface="Work Sans Light"/>
              <a:sym typeface="Work Sans Light"/>
            </a:endParaRPr>
          </a:p>
        </p:txBody>
      </p:sp>
      <p:grpSp>
        <p:nvGrpSpPr>
          <p:cNvPr id="185" name="Google Shape;185;p26"/>
          <p:cNvGrpSpPr/>
          <p:nvPr/>
        </p:nvGrpSpPr>
        <p:grpSpPr>
          <a:xfrm>
            <a:off x="4909555" y="4722219"/>
            <a:ext cx="3239167" cy="347863"/>
            <a:chOff x="668953" y="1494678"/>
            <a:chExt cx="3239167" cy="347863"/>
          </a:xfrm>
        </p:grpSpPr>
        <p:sp>
          <p:nvSpPr>
            <p:cNvPr id="186" name="Google Shape;186;p26"/>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7" name="Google Shape;187;p26"/>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Cuarto Trimestre</a:t>
              </a:r>
              <a:endParaRPr/>
            </a:p>
          </p:txBody>
        </p:sp>
      </p:grpSp>
      <p:sp>
        <p:nvSpPr>
          <p:cNvPr id="188" name="Google Shape;188;p26"/>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Instalación </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Aplicaciones</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Configuración del Servidor de BBDD</a:t>
            </a:r>
            <a:endParaRPr sz="1400">
              <a:solidFill>
                <a:schemeClr val="dk1"/>
              </a:solidFill>
              <a:latin typeface="Work Sans Light"/>
              <a:ea typeface="Work Sans Light"/>
              <a:cs typeface="Work Sans Light"/>
              <a:sym typeface="Work Sans Light"/>
            </a:endParaRPr>
          </a:p>
        </p:txBody>
      </p:sp>
      <p:grpSp>
        <p:nvGrpSpPr>
          <p:cNvPr id="189" name="Google Shape;189;p26"/>
          <p:cNvGrpSpPr/>
          <p:nvPr/>
        </p:nvGrpSpPr>
        <p:grpSpPr>
          <a:xfrm>
            <a:off x="8350341" y="3568215"/>
            <a:ext cx="3239167" cy="347863"/>
            <a:chOff x="668953" y="1494678"/>
            <a:chExt cx="3239167" cy="347863"/>
          </a:xfrm>
        </p:grpSpPr>
        <p:sp>
          <p:nvSpPr>
            <p:cNvPr id="190" name="Google Shape;190;p26"/>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1" name="Google Shape;191;p26"/>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Quinto Trimestre</a:t>
              </a:r>
              <a:endParaRPr/>
            </a:p>
          </p:txBody>
        </p:sp>
      </p:grpSp>
      <p:sp>
        <p:nvSpPr>
          <p:cNvPr id="192" name="Google Shape;192;p26"/>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Manual de Usuario</a:t>
            </a:r>
            <a:endParaRPr/>
          </a:p>
          <a:p>
            <a:pPr marL="171450" marR="0" lvl="0" indent="-171450" algn="l" rtl="0">
              <a:spcBef>
                <a:spcPts val="0"/>
              </a:spcBef>
              <a:spcAft>
                <a:spcPts val="0"/>
              </a:spcAft>
              <a:buClr>
                <a:schemeClr val="dk1"/>
              </a:buClr>
              <a:buSzPts val="1400"/>
              <a:buFont typeface="Arial"/>
              <a:buChar char="•"/>
            </a:pPr>
            <a:r>
              <a:rPr lang="es-MX" sz="1400">
                <a:solidFill>
                  <a:schemeClr val="dk1"/>
                </a:solidFill>
                <a:latin typeface="Work Sans Light"/>
                <a:ea typeface="Work Sans Light"/>
                <a:cs typeface="Work Sans Light"/>
                <a:sym typeface="Work Sans Light"/>
              </a:rPr>
              <a:t>Sistema de Información Web – Servidor Externo</a:t>
            </a:r>
            <a:endParaRPr sz="1400">
              <a:solidFill>
                <a:schemeClr val="dk1"/>
              </a:solidFill>
              <a:latin typeface="Work Sans Light"/>
              <a:ea typeface="Work Sans Light"/>
              <a:cs typeface="Work Sans Light"/>
              <a:sym typeface="Work Sans Light"/>
            </a:endParaRPr>
          </a:p>
        </p:txBody>
      </p:sp>
      <p:pic>
        <p:nvPicPr>
          <p:cNvPr id="193" name="Google Shape;193;p26"/>
          <p:cNvPicPr preferRelativeResize="0"/>
          <p:nvPr/>
        </p:nvPicPr>
        <p:blipFill rotWithShape="1">
          <a:blip r:embed="rId3">
            <a:alphaModFix/>
          </a:blip>
          <a:srcRect l="-20467" t="-10239" b="-10227"/>
          <a:stretch/>
        </p:blipFill>
        <p:spPr>
          <a:xfrm>
            <a:off x="9063525" y="160650"/>
            <a:ext cx="1780725" cy="122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27"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8"/>
          <p:cNvSpPr txBox="1"/>
          <p:nvPr/>
        </p:nvSpPr>
        <p:spPr>
          <a:xfrm>
            <a:off x="3252112" y="675443"/>
            <a:ext cx="5687700" cy="1200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7200">
                <a:solidFill>
                  <a:schemeClr val="lt1"/>
                </a:solidFill>
                <a:latin typeface="Work Sans Light"/>
                <a:ea typeface="Work Sans Light"/>
                <a:cs typeface="Work Sans Light"/>
                <a:sym typeface="Work Sans Light"/>
              </a:rPr>
              <a:t>Quick Check</a:t>
            </a:r>
            <a:endParaRPr/>
          </a:p>
        </p:txBody>
      </p:sp>
      <p:cxnSp>
        <p:nvCxnSpPr>
          <p:cNvPr id="109" name="Google Shape;109;p18"/>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0" name="Google Shape;110;p18"/>
          <p:cNvSpPr txBox="1"/>
          <p:nvPr/>
        </p:nvSpPr>
        <p:spPr>
          <a:xfrm>
            <a:off x="4168816" y="3463724"/>
            <a:ext cx="3854400" cy="923400"/>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chemeClr val="lt1"/>
              </a:buClr>
              <a:buSzPts val="4000"/>
              <a:buFont typeface="Arial"/>
              <a:buNone/>
            </a:pPr>
            <a:r>
              <a:rPr lang="es-MX" sz="1500">
                <a:solidFill>
                  <a:schemeClr val="lt1"/>
                </a:solidFill>
              </a:rPr>
              <a:t>DIEGO ALEJANDRO ORTIZ YARA</a:t>
            </a:r>
            <a:endParaRPr sz="1500">
              <a:solidFill>
                <a:schemeClr val="lt1"/>
              </a:solidFill>
            </a:endParaRPr>
          </a:p>
          <a:p>
            <a:pPr marL="0" lvl="0" indent="0" algn="ctr" rtl="0">
              <a:lnSpc>
                <a:spcPct val="90000"/>
              </a:lnSpc>
              <a:spcBef>
                <a:spcPts val="0"/>
              </a:spcBef>
              <a:spcAft>
                <a:spcPts val="0"/>
              </a:spcAft>
              <a:buClr>
                <a:schemeClr val="lt1"/>
              </a:buClr>
              <a:buSzPts val="4000"/>
              <a:buFont typeface="Arial"/>
              <a:buNone/>
            </a:pPr>
            <a:r>
              <a:rPr lang="es-MX" sz="1500">
                <a:solidFill>
                  <a:schemeClr val="lt1"/>
                </a:solidFill>
              </a:rPr>
              <a:t>HECTOR SANTIAGO ORTIZ MANRIQUE</a:t>
            </a:r>
            <a:endParaRPr sz="1500">
              <a:solidFill>
                <a:schemeClr val="lt1"/>
              </a:solidFill>
            </a:endParaRPr>
          </a:p>
          <a:p>
            <a:pPr marL="0" lvl="0" indent="0" algn="ctr" rtl="0">
              <a:lnSpc>
                <a:spcPct val="90000"/>
              </a:lnSpc>
              <a:spcBef>
                <a:spcPts val="0"/>
              </a:spcBef>
              <a:spcAft>
                <a:spcPts val="0"/>
              </a:spcAft>
              <a:buClr>
                <a:schemeClr val="lt1"/>
              </a:buClr>
              <a:buSzPts val="4000"/>
              <a:buFont typeface="Arial"/>
              <a:buNone/>
            </a:pPr>
            <a:r>
              <a:rPr lang="es-MX" sz="1500">
                <a:solidFill>
                  <a:schemeClr val="lt1"/>
                </a:solidFill>
              </a:rPr>
              <a:t>LUIS MIGUEL LOPEZ GARCIA</a:t>
            </a:r>
            <a:endParaRPr sz="1500">
              <a:solidFill>
                <a:schemeClr val="lt1"/>
              </a:solidFill>
            </a:endParaRPr>
          </a:p>
          <a:p>
            <a:pPr marL="0" lvl="0" indent="0" algn="ctr" rtl="0">
              <a:lnSpc>
                <a:spcPct val="90000"/>
              </a:lnSpc>
              <a:spcBef>
                <a:spcPts val="0"/>
              </a:spcBef>
              <a:spcAft>
                <a:spcPts val="0"/>
              </a:spcAft>
              <a:buClr>
                <a:schemeClr val="lt1"/>
              </a:buClr>
              <a:buSzPts val="4000"/>
              <a:buFont typeface="Arial"/>
              <a:buNone/>
            </a:pPr>
            <a:r>
              <a:rPr lang="es-MX" sz="1500">
                <a:solidFill>
                  <a:schemeClr val="lt1"/>
                </a:solidFill>
              </a:rPr>
              <a:t>SERGIO MILA BUITRAGO</a:t>
            </a:r>
            <a:endParaRPr sz="1600">
              <a:solidFill>
                <a:schemeClr val="lt1"/>
              </a:solidFill>
              <a:latin typeface="Work Sans Light"/>
              <a:ea typeface="Work Sans Light"/>
              <a:cs typeface="Work Sans Light"/>
              <a:sym typeface="Work Sans Light"/>
            </a:endParaRPr>
          </a:p>
        </p:txBody>
      </p:sp>
      <p:sp>
        <p:nvSpPr>
          <p:cNvPr id="111" name="Google Shape;111;p18"/>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Instructor Albeiro Ramos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Bogotá, 25 de marzo de 2023</a:t>
            </a:r>
            <a:endParaRPr sz="1600" b="1">
              <a:solidFill>
                <a:schemeClr val="lt1"/>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pic>
        <p:nvPicPr>
          <p:cNvPr id="116" name="Google Shape;116;p19"/>
          <p:cNvPicPr preferRelativeResize="0"/>
          <p:nvPr/>
        </p:nvPicPr>
        <p:blipFill rotWithShape="1">
          <a:blip r:embed="rId4">
            <a:alphaModFix/>
          </a:blip>
          <a:srcRect/>
          <a:stretch/>
        </p:blipFill>
        <p:spPr>
          <a:xfrm>
            <a:off x="3657599" y="-68162"/>
            <a:ext cx="10491486" cy="6994324"/>
          </a:xfrm>
          <a:prstGeom prst="rect">
            <a:avLst/>
          </a:prstGeom>
          <a:noFill/>
          <a:ln>
            <a:noFill/>
          </a:ln>
        </p:spPr>
      </p:pic>
      <p:sp>
        <p:nvSpPr>
          <p:cNvPr id="117" name="Google Shape;117;p19"/>
          <p:cNvSpPr/>
          <p:nvPr/>
        </p:nvSpPr>
        <p:spPr>
          <a:xfrm>
            <a:off x="1303393" y="582677"/>
            <a:ext cx="2940000" cy="3471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8" name="Google Shape;118;p19"/>
          <p:cNvSpPr txBox="1"/>
          <p:nvPr/>
        </p:nvSpPr>
        <p:spPr>
          <a:xfrm>
            <a:off x="1303395" y="474199"/>
            <a:ext cx="35148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a:solidFill>
                  <a:srgbClr val="38AA00"/>
                </a:solidFill>
                <a:latin typeface="Work Sans Light"/>
                <a:ea typeface="Work Sans Light"/>
                <a:cs typeface="Work Sans Light"/>
                <a:sym typeface="Work Sans Light"/>
              </a:rPr>
              <a:t>Introducción</a:t>
            </a:r>
            <a:endParaRPr/>
          </a:p>
        </p:txBody>
      </p:sp>
      <p:sp>
        <p:nvSpPr>
          <p:cNvPr id="119" name="Google Shape;119;p19"/>
          <p:cNvSpPr txBox="1"/>
          <p:nvPr/>
        </p:nvSpPr>
        <p:spPr>
          <a:xfrm>
            <a:off x="294050" y="1233850"/>
            <a:ext cx="5533500" cy="5433600"/>
          </a:xfrm>
          <a:prstGeom prst="rect">
            <a:avLst/>
          </a:prstGeom>
          <a:noFill/>
          <a:ln>
            <a:noFill/>
          </a:ln>
        </p:spPr>
        <p:txBody>
          <a:bodyPr spcFirstLastPara="1" wrap="square" lIns="91425" tIns="45700" rIns="91425" bIns="45700" anchor="t" anchorCtr="0">
            <a:spAutoFit/>
          </a:bodyPr>
          <a:lstStyle/>
          <a:p>
            <a:pPr marL="457200" lvl="0" indent="0" algn="l" rtl="0">
              <a:lnSpc>
                <a:spcPct val="150000"/>
              </a:lnSpc>
              <a:spcBef>
                <a:spcPts val="0"/>
              </a:spcBef>
              <a:spcAft>
                <a:spcPts val="0"/>
              </a:spcAft>
              <a:buNone/>
            </a:pPr>
            <a:r>
              <a:rPr lang="es-MX" sz="1500">
                <a:solidFill>
                  <a:schemeClr val="dk1"/>
                </a:solidFill>
                <a:latin typeface="Work Sans"/>
                <a:ea typeface="Work Sans"/>
                <a:cs typeface="Work Sans"/>
                <a:sym typeface="Work Sans"/>
              </a:rPr>
              <a:t>En la era digital en constante transformación, la integración de la tecnología en la educación se ha convertido en un plus para crear entornos de aprendizaje más dinámicos, accesibles y personalizados. En línea con esta visión, surge la iniciativa de desarrollar un proyecto enfocado en la implementación de una asistencia virtual mediante el uso de códigos QR. Esta propuesta tiene como objetivo fortalecer la experiencia educativa de la comunidad del Centro de Electricidad electrónica y telecomunicaciones (CEET) en su sede Quirigua, mediante la optimización de la asistencia, para una participación equitativa y efectiva en donde todos puedan hacer uso de la misma.</a:t>
            </a:r>
            <a:endParaRPr sz="1300">
              <a:solidFill>
                <a:schemeClr val="dk1"/>
              </a:solidFill>
              <a:latin typeface="Work Sans"/>
              <a:ea typeface="Work Sans"/>
              <a:cs typeface="Work Sans"/>
              <a:sym typeface="Work Sans"/>
            </a:endParaRPr>
          </a:p>
          <a:p>
            <a:pPr marL="0" marR="0" lvl="0" indent="0" algn="l" rtl="0">
              <a:spcBef>
                <a:spcPts val="0"/>
              </a:spcBef>
              <a:spcAft>
                <a:spcPts val="0"/>
              </a:spcAft>
              <a:buNone/>
            </a:pPr>
            <a:endParaRPr sz="16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0"/>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400">
                <a:solidFill>
                  <a:schemeClr val="lt1"/>
                </a:solidFill>
                <a:latin typeface="Work Sans Medium"/>
                <a:ea typeface="Work Sans Medium"/>
                <a:cs typeface="Work Sans Medium"/>
                <a:sym typeface="Work Sans Medium"/>
              </a:rPr>
              <a:t>Quick Check</a:t>
            </a:r>
            <a:endParaRPr/>
          </a:p>
        </p:txBody>
      </p:sp>
      <p:sp>
        <p:nvSpPr>
          <p:cNvPr id="125" name="Google Shape;125;p20"/>
          <p:cNvSpPr txBox="1"/>
          <p:nvPr/>
        </p:nvSpPr>
        <p:spPr>
          <a:xfrm>
            <a:off x="1263775" y="3237807"/>
            <a:ext cx="2001545" cy="1334363"/>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Work Sans Light"/>
              <a:ea typeface="Work Sans Light"/>
              <a:cs typeface="Work Sans Light"/>
              <a:sym typeface="Work Sans Light"/>
            </a:endParaRPr>
          </a:p>
        </p:txBody>
      </p:sp>
      <p:sp>
        <p:nvSpPr>
          <p:cNvPr id="126" name="Google Shape;126;p20"/>
          <p:cNvSpPr txBox="1"/>
          <p:nvPr/>
        </p:nvSpPr>
        <p:spPr>
          <a:xfrm>
            <a:off x="6653014" y="2489547"/>
            <a:ext cx="4547336" cy="30469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Problema</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Objetivos</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Justificación</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Alcance</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Delimitación</a:t>
            </a:r>
            <a:endParaRPr/>
          </a:p>
          <a:p>
            <a:pPr marL="0" marR="0" lvl="0" indent="0" algn="l" rtl="0">
              <a:spcBef>
                <a:spcPts val="0"/>
              </a:spcBef>
              <a:spcAft>
                <a:spcPts val="0"/>
              </a:spcAft>
              <a:buNone/>
            </a:pPr>
            <a:r>
              <a:rPr lang="es-MX" sz="3200" b="1">
                <a:solidFill>
                  <a:schemeClr val="dk1"/>
                </a:solidFill>
                <a:latin typeface="Work Sans Light"/>
                <a:ea typeface="Work Sans Light"/>
                <a:cs typeface="Work Sans Light"/>
                <a:sym typeface="Work Sans Light"/>
              </a:rPr>
              <a:t>Entregables Trimestre</a:t>
            </a:r>
            <a:endParaRPr/>
          </a:p>
        </p:txBody>
      </p:sp>
      <p:pic>
        <p:nvPicPr>
          <p:cNvPr id="127" name="Google Shape;127;p20"/>
          <p:cNvPicPr preferRelativeResize="0"/>
          <p:nvPr/>
        </p:nvPicPr>
        <p:blipFill>
          <a:blip r:embed="rId4">
            <a:alphaModFix/>
          </a:blip>
          <a:stretch>
            <a:fillRect/>
          </a:stretch>
        </p:blipFill>
        <p:spPr>
          <a:xfrm>
            <a:off x="949450" y="2939012"/>
            <a:ext cx="2807550" cy="1931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Work Sans Medium"/>
                <a:ea typeface="Work Sans Medium"/>
                <a:cs typeface="Work Sans Medium"/>
                <a:sym typeface="Work Sans Medium"/>
              </a:rPr>
              <a:t>Problema</a:t>
            </a:r>
            <a:endParaRPr dirty="0"/>
          </a:p>
        </p:txBody>
      </p:sp>
      <p:sp>
        <p:nvSpPr>
          <p:cNvPr id="133" name="Google Shape;133;p21"/>
          <p:cNvSpPr txBox="1"/>
          <p:nvPr/>
        </p:nvSpPr>
        <p:spPr>
          <a:xfrm>
            <a:off x="372353" y="1667521"/>
            <a:ext cx="11447400" cy="3053700"/>
          </a:xfrm>
          <a:prstGeom prst="rect">
            <a:avLst/>
          </a:prstGeom>
          <a:noFill/>
          <a:ln>
            <a:noFill/>
          </a:ln>
        </p:spPr>
        <p:txBody>
          <a:bodyPr spcFirstLastPara="1" wrap="square" lIns="91425" tIns="45700" rIns="91425" bIns="45700" anchor="t" anchorCtr="0">
            <a:spAutoFit/>
          </a:bodyPr>
          <a:lstStyle/>
          <a:p>
            <a:pPr marL="0" lvl="0" indent="0" algn="just" rtl="0">
              <a:lnSpc>
                <a:spcPct val="140000"/>
              </a:lnSpc>
              <a:spcBef>
                <a:spcPts val="0"/>
              </a:spcBef>
              <a:spcAft>
                <a:spcPts val="0"/>
              </a:spcAft>
              <a:buClr>
                <a:schemeClr val="lt1"/>
              </a:buClr>
              <a:buSzPts val="1600"/>
              <a:buFont typeface="Arial"/>
              <a:buNone/>
            </a:pPr>
            <a:r>
              <a:rPr lang="es-MX" sz="1800">
                <a:solidFill>
                  <a:schemeClr val="dk1"/>
                </a:solidFill>
                <a:latin typeface="Work Sans Light"/>
                <a:ea typeface="Work Sans Light"/>
                <a:cs typeface="Work Sans Light"/>
                <a:sym typeface="Work Sans Light"/>
              </a:rPr>
              <a:t>Actualmente el sistema que permite controlar el ingreso a los salones de clase está algo anticuado, con toda la tecnología que se tiene hoy en día es importante llevar un control ordenado de asistencia. Así mismo no se cuenta con un registro detallado y específico en las listas de los estudiantes, por lo que en muchas ocasiones en la sede Quirigua del CEET se evidencia que en muchas clases los estudiantes no saben si se les tomó la asistencia de manera correcta lo que puede desencadenar en una falla que no tiene justificación. Es por ello, que mediante encuestas realizadas a aprendices e instructores evidenciamos que es necesario la implementación de un nuevo sistema de toma de asistencia.</a:t>
            </a:r>
            <a:endParaRPr sz="180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a:p>
        </p:txBody>
      </p:sp>
      <p:pic>
        <p:nvPicPr>
          <p:cNvPr id="134" name="Google Shape;134;p21"/>
          <p:cNvPicPr preferRelativeResize="0"/>
          <p:nvPr/>
        </p:nvPicPr>
        <p:blipFill rotWithShape="1">
          <a:blip r:embed="rId3">
            <a:alphaModFix/>
          </a:blip>
          <a:srcRect l="-20467" t="-10239" b="-10227"/>
          <a:stretch/>
        </p:blipFill>
        <p:spPr>
          <a:xfrm>
            <a:off x="8972875" y="160575"/>
            <a:ext cx="1780725" cy="1225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40" name="Google Shape;140;p22"/>
          <p:cNvSpPr txBox="1"/>
          <p:nvPr/>
        </p:nvSpPr>
        <p:spPr>
          <a:xfrm>
            <a:off x="954334" y="534714"/>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 General</a:t>
            </a:r>
            <a:endParaRPr dirty="0"/>
          </a:p>
        </p:txBody>
      </p:sp>
      <p:sp>
        <p:nvSpPr>
          <p:cNvPr id="141" name="Google Shape;141;p22"/>
          <p:cNvSpPr txBox="1"/>
          <p:nvPr/>
        </p:nvSpPr>
        <p:spPr>
          <a:xfrm>
            <a:off x="556168" y="1107252"/>
            <a:ext cx="5043000" cy="21918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1200"/>
              </a:spcBef>
              <a:spcAft>
                <a:spcPts val="0"/>
              </a:spcAft>
              <a:buClr>
                <a:schemeClr val="dk1"/>
              </a:buClr>
              <a:buSzPts val="1100"/>
              <a:buFont typeface="Arial"/>
              <a:buNone/>
            </a:pPr>
            <a:r>
              <a:rPr lang="es-MX" sz="1600" dirty="0">
                <a:solidFill>
                  <a:schemeClr val="dk1"/>
                </a:solidFill>
                <a:latin typeface="Work Sans Light"/>
                <a:ea typeface="Work Sans Light"/>
                <a:cs typeface="Work Sans Light"/>
                <a:sym typeface="Work Sans Light"/>
              </a:rPr>
              <a:t>Implementar un sistema de información web para la toma de asistencia basado en la lectura códigos QR en la sede </a:t>
            </a:r>
            <a:r>
              <a:rPr lang="es-MX" sz="1600" dirty="0" err="1">
                <a:solidFill>
                  <a:schemeClr val="dk1"/>
                </a:solidFill>
                <a:latin typeface="Work Sans Light"/>
                <a:ea typeface="Work Sans Light"/>
                <a:cs typeface="Work Sans Light"/>
                <a:sym typeface="Work Sans Light"/>
              </a:rPr>
              <a:t>Quirigua</a:t>
            </a:r>
            <a:r>
              <a:rPr lang="es-MX" sz="1600" dirty="0">
                <a:solidFill>
                  <a:schemeClr val="dk1"/>
                </a:solidFill>
                <a:latin typeface="Work Sans Light"/>
                <a:ea typeface="Work Sans Light"/>
                <a:cs typeface="Work Sans Light"/>
                <a:sym typeface="Work Sans Light"/>
              </a:rPr>
              <a:t> del CEET, que permita registrar la asistencia de manera eficiente y precisa, mejorando el control y seguimiento de la asistencia de los estudiantes.</a:t>
            </a:r>
            <a:endParaRPr sz="1600" dirty="0">
              <a:solidFill>
                <a:schemeClr val="dk1"/>
              </a:solidFill>
              <a:latin typeface="Work Sans Light"/>
              <a:ea typeface="Work Sans Light"/>
              <a:cs typeface="Work Sans Light"/>
              <a:sym typeface="Work Sans Light"/>
            </a:endParaRPr>
          </a:p>
          <a:p>
            <a:pPr marL="0" marR="0" lvl="0" indent="0" algn="l" rtl="0">
              <a:spcBef>
                <a:spcPts val="1200"/>
              </a:spcBef>
              <a:spcAft>
                <a:spcPts val="0"/>
              </a:spcAft>
              <a:buNone/>
            </a:pPr>
            <a:endParaRPr sz="1600" dirty="0">
              <a:solidFill>
                <a:schemeClr val="dk1"/>
              </a:solidFill>
              <a:latin typeface="Work Sans Light"/>
              <a:ea typeface="Work Sans Light"/>
              <a:cs typeface="Work Sans Light"/>
              <a:sym typeface="Work Sans Light"/>
            </a:endParaRPr>
          </a:p>
        </p:txBody>
      </p:sp>
      <p:pic>
        <p:nvPicPr>
          <p:cNvPr id="142" name="Google Shape;142;p22"/>
          <p:cNvPicPr preferRelativeResize="0"/>
          <p:nvPr/>
        </p:nvPicPr>
        <p:blipFill rotWithShape="1">
          <a:blip r:embed="rId3">
            <a:alphaModFix/>
          </a:blip>
          <a:srcRect/>
          <a:stretch/>
        </p:blipFill>
        <p:spPr>
          <a:xfrm>
            <a:off x="3590249" y="-12"/>
            <a:ext cx="10491484" cy="6994323"/>
          </a:xfrm>
          <a:prstGeom prst="rect">
            <a:avLst/>
          </a:prstGeom>
          <a:noFill/>
          <a:ln>
            <a:noFill/>
          </a:ln>
        </p:spPr>
      </p:pic>
      <p:sp>
        <p:nvSpPr>
          <p:cNvPr id="144" name="Google Shape;144;p22"/>
          <p:cNvSpPr txBox="1"/>
          <p:nvPr/>
        </p:nvSpPr>
        <p:spPr>
          <a:xfrm>
            <a:off x="696603" y="3013358"/>
            <a:ext cx="4714383"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Objetivos Específicos</a:t>
            </a:r>
            <a:endParaRPr dirty="0"/>
          </a:p>
        </p:txBody>
      </p:sp>
      <p:sp>
        <p:nvSpPr>
          <p:cNvPr id="145" name="Google Shape;145;p22"/>
          <p:cNvSpPr txBox="1"/>
          <p:nvPr/>
        </p:nvSpPr>
        <p:spPr>
          <a:xfrm>
            <a:off x="764324" y="3660486"/>
            <a:ext cx="4834800" cy="2662800"/>
          </a:xfrm>
          <a:prstGeom prst="rect">
            <a:avLst/>
          </a:prstGeom>
          <a:noFill/>
          <a:ln>
            <a:noFill/>
          </a:ln>
        </p:spPr>
        <p:txBody>
          <a:bodyPr spcFirstLastPara="1" wrap="square" lIns="91425" tIns="45700" rIns="91425" bIns="45700" anchor="t" anchorCtr="0">
            <a:spAutoFit/>
          </a:bodyPr>
          <a:lstStyle/>
          <a:p>
            <a:pPr marL="285750" marR="0" lvl="0" indent="-266700" algn="l" rtl="0">
              <a:spcBef>
                <a:spcPts val="0"/>
              </a:spcBef>
              <a:spcAft>
                <a:spcPts val="0"/>
              </a:spcAft>
              <a:buClr>
                <a:schemeClr val="dk1"/>
              </a:buClr>
              <a:buSzPts val="1300"/>
              <a:buFont typeface="Arial"/>
              <a:buChar char="•"/>
            </a:pPr>
            <a:r>
              <a:rPr lang="es-MX" sz="1300">
                <a:solidFill>
                  <a:schemeClr val="dk1"/>
                </a:solidFill>
                <a:latin typeface="Work Sans Light"/>
                <a:ea typeface="Work Sans Light"/>
                <a:cs typeface="Work Sans Light"/>
                <a:sym typeface="Work Sans Light"/>
              </a:rPr>
              <a:t>Desarrollar funcionalidades para la gestión de usuarios que permitan administrar de manera efectiva los perfiles de estudiantes, instructores y administradores.</a:t>
            </a:r>
            <a:endParaRPr sz="130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100"/>
          </a:p>
          <a:p>
            <a:pPr marL="285750" marR="0" lvl="0" indent="-266700" algn="l" rtl="0">
              <a:spcBef>
                <a:spcPts val="0"/>
              </a:spcBef>
              <a:spcAft>
                <a:spcPts val="0"/>
              </a:spcAft>
              <a:buClr>
                <a:schemeClr val="dk1"/>
              </a:buClr>
              <a:buSzPts val="1300"/>
              <a:buFont typeface="Arial"/>
              <a:buChar char="•"/>
            </a:pPr>
            <a:r>
              <a:rPr lang="es-MX" sz="1300">
                <a:solidFill>
                  <a:schemeClr val="dk1"/>
                </a:solidFill>
                <a:latin typeface="Work Sans Light"/>
                <a:ea typeface="Work Sans Light"/>
                <a:cs typeface="Work Sans Light"/>
                <a:sym typeface="Work Sans Light"/>
              </a:rPr>
              <a:t>Desarrollar funcionalidades como la generación de recordatorios automáticos para estudiantes e instructores sobre sesiones programadas y ausencias.</a:t>
            </a:r>
            <a:endParaRPr sz="1200"/>
          </a:p>
          <a:p>
            <a:pPr marL="285750" marR="0" lvl="0" indent="-266700" algn="l" rtl="0">
              <a:spcBef>
                <a:spcPts val="0"/>
              </a:spcBef>
              <a:spcAft>
                <a:spcPts val="0"/>
              </a:spcAft>
              <a:buClr>
                <a:schemeClr val="dk1"/>
              </a:buClr>
              <a:buSzPts val="1300"/>
              <a:buFont typeface="Arial"/>
              <a:buChar char="•"/>
            </a:pPr>
            <a:r>
              <a:rPr lang="es-MX" sz="1300">
                <a:solidFill>
                  <a:schemeClr val="dk1"/>
                </a:solidFill>
                <a:latin typeface="Work Sans Light"/>
                <a:ea typeface="Work Sans Light"/>
                <a:cs typeface="Work Sans Light"/>
                <a:sym typeface="Work Sans Light"/>
              </a:rPr>
              <a:t>Diseñar la estructura de la base de datos para almacenar información de estudiantes, instructores, fichas y programas.</a:t>
            </a:r>
            <a:endParaRPr sz="1300">
              <a:solidFill>
                <a:schemeClr val="dk1"/>
              </a:solidFill>
              <a:latin typeface="Work Sans Light"/>
              <a:ea typeface="Work Sans Light"/>
              <a:cs typeface="Work Sans Light"/>
              <a:sym typeface="Work Sans Light"/>
            </a:endParaRPr>
          </a:p>
          <a:p>
            <a:pPr marL="285750" marR="0" lvl="0" indent="-266700" algn="l" rtl="0">
              <a:spcBef>
                <a:spcPts val="0"/>
              </a:spcBef>
              <a:spcAft>
                <a:spcPts val="0"/>
              </a:spcAft>
              <a:buClr>
                <a:schemeClr val="dk1"/>
              </a:buClr>
              <a:buSzPts val="1300"/>
              <a:buFont typeface="Work Sans Light"/>
              <a:buChar char="•"/>
            </a:pPr>
            <a:r>
              <a:rPr lang="es-MX" sz="1300">
                <a:solidFill>
                  <a:schemeClr val="dk1"/>
                </a:solidFill>
                <a:latin typeface="Work Sans Light"/>
                <a:ea typeface="Work Sans Light"/>
                <a:cs typeface="Work Sans Light"/>
                <a:sym typeface="Work Sans Light"/>
              </a:rPr>
              <a:t>Gestionar la generación de reportes para que tanto instructores como aprendices puedan llevar el conteo de sus asistencias.</a:t>
            </a:r>
            <a:endParaRPr sz="1300">
              <a:solidFill>
                <a:schemeClr val="dk1"/>
              </a:solidFill>
              <a:latin typeface="Work Sans Light"/>
              <a:ea typeface="Work Sans Light"/>
              <a:cs typeface="Work Sans Light"/>
              <a:sym typeface="Work Sa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51" name="Google Shape;151;p23"/>
          <p:cNvSpPr txBox="1"/>
          <p:nvPr/>
        </p:nvSpPr>
        <p:spPr>
          <a:xfrm>
            <a:off x="372353" y="1667521"/>
            <a:ext cx="11447400" cy="4857900"/>
          </a:xfrm>
          <a:prstGeom prst="rect">
            <a:avLst/>
          </a:prstGeom>
          <a:noFill/>
          <a:ln>
            <a:noFill/>
          </a:ln>
        </p:spPr>
        <p:txBody>
          <a:bodyPr spcFirstLastPara="1" wrap="square" lIns="91425" tIns="45700" rIns="91425" bIns="45700" anchor="t" anchorCtr="0">
            <a:spAutoFit/>
          </a:bodyPr>
          <a:lstStyle/>
          <a:p>
            <a:pPr marL="127000" lvl="0" algn="l" rtl="0">
              <a:lnSpc>
                <a:spcPct val="115000"/>
              </a:lnSpc>
              <a:spcBef>
                <a:spcPts val="1200"/>
              </a:spcBef>
              <a:spcAft>
                <a:spcPts val="0"/>
              </a:spcAft>
              <a:buClr>
                <a:schemeClr val="dk1"/>
              </a:buClr>
              <a:buSzPts val="1600"/>
            </a:pPr>
            <a:r>
              <a:rPr lang="es-MX" sz="1600" dirty="0">
                <a:solidFill>
                  <a:schemeClr val="dk1"/>
                </a:solidFill>
                <a:latin typeface="Work Sans Light"/>
                <a:ea typeface="Work Sans Light"/>
                <a:cs typeface="Work Sans Light"/>
                <a:sym typeface="Work Sans Light"/>
              </a:rPr>
              <a:t>La implementación de un sistema automatizado de toma de asistencia basado en códigos QR en la sede </a:t>
            </a:r>
            <a:r>
              <a:rPr lang="es-MX" sz="1600" dirty="0" err="1">
                <a:solidFill>
                  <a:schemeClr val="dk1"/>
                </a:solidFill>
                <a:latin typeface="Work Sans Light"/>
                <a:ea typeface="Work Sans Light"/>
                <a:cs typeface="Work Sans Light"/>
                <a:sym typeface="Work Sans Light"/>
              </a:rPr>
              <a:t>Quirigua</a:t>
            </a:r>
            <a:r>
              <a:rPr lang="es-MX" sz="1600" dirty="0">
                <a:solidFill>
                  <a:schemeClr val="dk1"/>
                </a:solidFill>
                <a:latin typeface="Work Sans Light"/>
                <a:ea typeface="Work Sans Light"/>
                <a:cs typeface="Work Sans Light"/>
                <a:sym typeface="Work Sans Light"/>
              </a:rPr>
              <a:t> del CEET es crucial para abordar las ineficiencias y errores a los métodos tradicionales de registro manual. Este sistema innovador mejorará significativamente la precisión y rapidez del proceso de registro de asistencia, respondiendo a la necesidad de una gestión más eficiente y segura de los datos. Los beneficios incluyen una reducción notable en el tiempo dedicado a la administración de la asistencia, minimización de errores humanos, y un mejor seguimiento de la asistencia estudiantil mediante la generación de reportes detallados y personalizados. Además, permitirá a los administradores, docentes y estudiantes gestionar de manera efectiva sus perfiles y roles, facilitando el acceso a la información relevante, la actualización de datos personales y académicos, y el envío de recordatorios automáticos para clases programadas, mejorando así la comunicación y el cumplimiento de las responsabilidades educativas. La introducción de una asistencia virtual mediante el uso innovador del código QR promete derribar las barreras de accesibilidad, ofreciendo una vía de asistencia más fácil, rápida y personalizada para personas con diversas capacidades y circunstancias a su vez que se aprovecha la tecnología moderna.</a:t>
            </a:r>
            <a:endParaRPr sz="1600" dirty="0">
              <a:solidFill>
                <a:schemeClr val="dk1"/>
              </a:solidFill>
              <a:latin typeface="Work Sans Light"/>
              <a:ea typeface="Work Sans Light"/>
              <a:cs typeface="Work Sans Light"/>
              <a:sym typeface="Work Sans Light"/>
            </a:endParaRPr>
          </a:p>
          <a:p>
            <a:pPr marL="457200" lvl="0" indent="0" algn="l" rtl="0">
              <a:lnSpc>
                <a:spcPct val="115000"/>
              </a:lnSpc>
              <a:spcBef>
                <a:spcPts val="1200"/>
              </a:spcBef>
              <a:spcAft>
                <a:spcPts val="0"/>
              </a:spcAft>
              <a:buNone/>
            </a:pPr>
            <a:endParaRPr sz="1600" dirty="0">
              <a:solidFill>
                <a:schemeClr val="dk1"/>
              </a:solidFill>
              <a:latin typeface="Work Sans Light"/>
              <a:ea typeface="Work Sans Light"/>
              <a:cs typeface="Work Sans Light"/>
              <a:sym typeface="Work Sans Light"/>
            </a:endParaRPr>
          </a:p>
          <a:p>
            <a:pPr marL="457200" marR="0" lvl="0" indent="0" algn="l" rtl="0">
              <a:spcBef>
                <a:spcPts val="1200"/>
              </a:spcBef>
              <a:spcAft>
                <a:spcPts val="0"/>
              </a:spcAft>
              <a:buNone/>
            </a:pPr>
            <a:endParaRPr sz="1600" dirty="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600" b="1" dirty="0">
              <a:solidFill>
                <a:schemeClr val="dk1"/>
              </a:solidFill>
              <a:latin typeface="Work Sans Light"/>
              <a:ea typeface="Work Sans Light"/>
              <a:cs typeface="Work Sans Light"/>
              <a:sym typeface="Work Sans Light"/>
            </a:endParaRPr>
          </a:p>
        </p:txBody>
      </p:sp>
      <p:pic>
        <p:nvPicPr>
          <p:cNvPr id="152" name="Google Shape;152;p23"/>
          <p:cNvPicPr preferRelativeResize="0"/>
          <p:nvPr/>
        </p:nvPicPr>
        <p:blipFill rotWithShape="1">
          <a:blip r:embed="rId3">
            <a:alphaModFix/>
          </a:blip>
          <a:srcRect l="-20467" t="-10239" b="-10227"/>
          <a:stretch/>
        </p:blipFill>
        <p:spPr>
          <a:xfrm>
            <a:off x="9191113" y="210675"/>
            <a:ext cx="1780725" cy="1225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58" name="Google Shape;158;p24"/>
          <p:cNvSpPr txBox="1"/>
          <p:nvPr/>
        </p:nvSpPr>
        <p:spPr>
          <a:xfrm>
            <a:off x="372353" y="1667521"/>
            <a:ext cx="11447400" cy="45315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1200"/>
              </a:spcBef>
              <a:spcAft>
                <a:spcPts val="0"/>
              </a:spcAft>
              <a:buNone/>
            </a:pPr>
            <a:r>
              <a:rPr lang="es-MX" sz="1900">
                <a:solidFill>
                  <a:schemeClr val="dk1"/>
                </a:solidFill>
                <a:latin typeface="Work Sans Light"/>
                <a:ea typeface="Work Sans Light"/>
                <a:cs typeface="Work Sans Light"/>
                <a:sym typeface="Work Sans Light"/>
              </a:rPr>
              <a:t>El alcance de este proyecto está diseñado para asegurar una implementación integral y efectiva del sistema de toma de asistencia por códigos QR, abarcando todos los aspectos necesarios para su correcto funcionamiento y adopción por parte de los usuarios en la sede Quirigua del CEET.</a:t>
            </a:r>
            <a:endParaRPr sz="1900">
              <a:solidFill>
                <a:schemeClr val="dk1"/>
              </a:solidFill>
              <a:latin typeface="Work Sans Light"/>
              <a:ea typeface="Work Sans Light"/>
              <a:cs typeface="Work Sans Light"/>
              <a:sym typeface="Work Sans Light"/>
            </a:endParaRPr>
          </a:p>
          <a:p>
            <a:pPr marL="457200" lvl="0" indent="-349250" algn="just" rtl="0">
              <a:spcBef>
                <a:spcPts val="1200"/>
              </a:spcBef>
              <a:spcAft>
                <a:spcPts val="0"/>
              </a:spcAft>
              <a:buClr>
                <a:schemeClr val="dk1"/>
              </a:buClr>
              <a:buSzPts val="1900"/>
              <a:buFont typeface="Work Sans Light"/>
              <a:buChar char="•"/>
            </a:pPr>
            <a:r>
              <a:rPr lang="es-MX" sz="1900">
                <a:solidFill>
                  <a:schemeClr val="dk1"/>
                </a:solidFill>
                <a:latin typeface="Work Sans Light"/>
                <a:ea typeface="Work Sans Light"/>
                <a:cs typeface="Work Sans Light"/>
                <a:sym typeface="Work Sans Light"/>
              </a:rPr>
              <a:t>Para ello, se va a desarrollar un sistema de registro de asistencia basado en códigos QR que permita a los usuarios registrar su asistencia de manera eficiente y segura en la sede Quirigua del CEET. </a:t>
            </a:r>
            <a:endParaRPr sz="1700">
              <a:solidFill>
                <a:schemeClr val="dk1"/>
              </a:solidFill>
              <a:latin typeface="Work Sans Light"/>
              <a:ea typeface="Work Sans Light"/>
              <a:cs typeface="Work Sans Light"/>
              <a:sym typeface="Work Sans Light"/>
            </a:endParaRPr>
          </a:p>
          <a:p>
            <a:pPr marL="457200" lvl="0" indent="-349250" algn="just" rtl="0">
              <a:spcBef>
                <a:spcPts val="0"/>
              </a:spcBef>
              <a:spcAft>
                <a:spcPts val="0"/>
              </a:spcAft>
              <a:buClr>
                <a:schemeClr val="dk1"/>
              </a:buClr>
              <a:buSzPts val="1900"/>
              <a:buFont typeface="Work Sans Light"/>
              <a:buChar char="•"/>
            </a:pPr>
            <a:r>
              <a:rPr lang="es-MX" sz="1900">
                <a:solidFill>
                  <a:schemeClr val="dk1"/>
                </a:solidFill>
                <a:latin typeface="Work Sans Light"/>
                <a:ea typeface="Work Sans Light"/>
                <a:cs typeface="Work Sans Light"/>
                <a:sym typeface="Work Sans Light"/>
              </a:rPr>
              <a:t>El sistema tendrá módulo de administrador para la generación de códigos QR e informes de los usuarios y módulo de aprendiz para la captura de asistencia y validación de la misma, así mismo tendrá recordatorios con detalles de las clases y asistencias.</a:t>
            </a:r>
            <a:endParaRPr sz="1900">
              <a:solidFill>
                <a:schemeClr val="dk1"/>
              </a:solidFill>
              <a:latin typeface="Work Sans Light"/>
              <a:ea typeface="Work Sans Light"/>
              <a:cs typeface="Work Sans Light"/>
              <a:sym typeface="Work Sans Light"/>
            </a:endParaRPr>
          </a:p>
          <a:p>
            <a:pPr marL="457200" lvl="0" indent="-349250" algn="just" rtl="0">
              <a:spcBef>
                <a:spcPts val="0"/>
              </a:spcBef>
              <a:spcAft>
                <a:spcPts val="0"/>
              </a:spcAft>
              <a:buClr>
                <a:schemeClr val="dk1"/>
              </a:buClr>
              <a:buSzPts val="1900"/>
              <a:buFont typeface="Work Sans Light"/>
              <a:buChar char="•"/>
            </a:pPr>
            <a:r>
              <a:rPr lang="es-MX" sz="1900">
                <a:solidFill>
                  <a:schemeClr val="dk1"/>
                </a:solidFill>
                <a:latin typeface="Work Sans Light"/>
                <a:ea typeface="Work Sans Light"/>
                <a:cs typeface="Work Sans Light"/>
                <a:sym typeface="Work Sans Light"/>
              </a:rPr>
              <a:t>La captura de información se realizará por medio de la lectura de código QR la cual tendrá conectividad a base de datos para un correcto funcionamiento y seguridad en la información.</a:t>
            </a:r>
            <a:endParaRPr sz="1900">
              <a:solidFill>
                <a:schemeClr val="dk1"/>
              </a:solidFill>
              <a:latin typeface="Work Sans Light"/>
              <a:ea typeface="Work Sans Light"/>
              <a:cs typeface="Work Sans Light"/>
              <a:sym typeface="Work Sans Light"/>
            </a:endParaRPr>
          </a:p>
          <a:p>
            <a:pPr marL="0" lvl="0" indent="0" algn="l" rtl="0">
              <a:lnSpc>
                <a:spcPct val="115000"/>
              </a:lnSpc>
              <a:spcBef>
                <a:spcPts val="1200"/>
              </a:spcBef>
              <a:spcAft>
                <a:spcPts val="0"/>
              </a:spcAft>
              <a:buNone/>
            </a:pPr>
            <a:endParaRPr sz="1900">
              <a:solidFill>
                <a:schemeClr val="dk1"/>
              </a:solidFill>
            </a:endParaRPr>
          </a:p>
          <a:p>
            <a:pPr marL="0" lvl="0" indent="0" algn="just" rtl="0">
              <a:spcBef>
                <a:spcPts val="1200"/>
              </a:spcBef>
              <a:spcAft>
                <a:spcPts val="0"/>
              </a:spcAft>
              <a:buNone/>
            </a:pPr>
            <a:endParaRPr sz="1900">
              <a:solidFill>
                <a:schemeClr val="dk1"/>
              </a:solidFill>
            </a:endParaRPr>
          </a:p>
        </p:txBody>
      </p:sp>
      <p:pic>
        <p:nvPicPr>
          <p:cNvPr id="159" name="Google Shape;159;p24"/>
          <p:cNvPicPr preferRelativeResize="0"/>
          <p:nvPr/>
        </p:nvPicPr>
        <p:blipFill rotWithShape="1">
          <a:blip r:embed="rId3">
            <a:alphaModFix/>
          </a:blip>
          <a:srcRect l="-20467" t="-10239" b="-10227"/>
          <a:stretch/>
        </p:blipFill>
        <p:spPr>
          <a:xfrm>
            <a:off x="9090263" y="160575"/>
            <a:ext cx="1780725" cy="1225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165" name="Google Shape;165;p25"/>
          <p:cNvSpPr txBox="1"/>
          <p:nvPr/>
        </p:nvSpPr>
        <p:spPr>
          <a:xfrm>
            <a:off x="372353" y="1667521"/>
            <a:ext cx="11447400" cy="2862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1800">
                <a:solidFill>
                  <a:schemeClr val="dk1"/>
                </a:solidFill>
                <a:latin typeface="Work Sans Light"/>
                <a:ea typeface="Work Sans Light"/>
                <a:cs typeface="Work Sans Light"/>
                <a:sym typeface="Work Sans Light"/>
              </a:rPr>
              <a:t>El proyecto de implementación de un sistema automatizado de toma de asistencia basado en códigos QR, denominado Quick Check, se llevará a cabo exclusivamente en la sede Quirigua del CEET, abarcando un periodo de 15 meses desde su desarrollo hasta su implementación completa. Este sistema será diseñado para ser utilizado por estudiantes, instructores y administradores dentro de esta sede, y no incluirá otras sedes del CEET en su fase inicial. El proyecto se limitará a los cursos y sesiones presenciales, excluyendo modalidades de enseñanza a distancia. Además, el soporte técnico y la capacitación serán proporcionados únicamente a los usuarios registrados en esta sede, garantizando un enfoque concentrado y efectivo en la mejora del control de asistencia y la gestión administrativa en Quirigua.</a:t>
            </a:r>
            <a:endParaRPr sz="1600"/>
          </a:p>
          <a:p>
            <a:pPr marL="0" marR="0" lvl="0" indent="0" algn="l" rtl="0">
              <a:spcBef>
                <a:spcPts val="0"/>
              </a:spcBef>
              <a:spcAft>
                <a:spcPts val="0"/>
              </a:spcAft>
              <a:buNone/>
            </a:pPr>
            <a:endParaRPr sz="1800">
              <a:solidFill>
                <a:schemeClr val="dk1"/>
              </a:solidFill>
              <a:latin typeface="Work Sans Light"/>
              <a:ea typeface="Work Sans Light"/>
              <a:cs typeface="Work Sans Light"/>
              <a:sym typeface="Work Sans Light"/>
            </a:endParaRPr>
          </a:p>
        </p:txBody>
      </p:sp>
      <p:pic>
        <p:nvPicPr>
          <p:cNvPr id="166" name="Google Shape;166;p25"/>
          <p:cNvPicPr preferRelativeResize="0"/>
          <p:nvPr/>
        </p:nvPicPr>
        <p:blipFill rotWithShape="1">
          <a:blip r:embed="rId3">
            <a:alphaModFix/>
          </a:blip>
          <a:srcRect l="-20467" t="-10239" b="-10227"/>
          <a:stretch/>
        </p:blipFill>
        <p:spPr>
          <a:xfrm>
            <a:off x="9135063" y="160637"/>
            <a:ext cx="1780725" cy="1225375"/>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1042</Words>
  <Application>Microsoft Office PowerPoint</Application>
  <PresentationFormat>Panorámica</PresentationFormat>
  <Paragraphs>71</Paragraphs>
  <Slides>11</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Work Sans Medium</vt:lpstr>
      <vt:lpstr>Work Sans Light</vt:lpstr>
      <vt:lpstr>Calibri</vt:lpstr>
      <vt:lpstr>Work Sans</vt:lpstr>
      <vt:lpstr>Arial</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MORENODIAZMICHAELDANIEL</cp:lastModifiedBy>
  <cp:revision>1</cp:revision>
  <dcterms:modified xsi:type="dcterms:W3CDTF">2024-06-24T14:11:14Z</dcterms:modified>
</cp:coreProperties>
</file>